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79" autoAdjust="0"/>
  </p:normalViewPr>
  <p:slideViewPr>
    <p:cSldViewPr>
      <p:cViewPr varScale="1">
        <p:scale>
          <a:sx n="51" d="100"/>
          <a:sy n="51" d="100"/>
        </p:scale>
        <p:origin x="-105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0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2866" y="0"/>
            <a:ext cx="7869707" cy="285749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д.с. « Лукоморье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Карамышево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/>
              <a:t>ИСПОЛЬЗОВАНИЕ </a:t>
            </a:r>
            <a:r>
              <a:rPr lang="ru-RU" sz="4000" dirty="0" smtClean="0"/>
              <a:t>МНЕМОТЕХНИКИ В РАЗВИТИИ РЕЧИ ДЕТЕЙ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000372"/>
            <a:ext cx="6400800" cy="321471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imgprevi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000372"/>
            <a:ext cx="6572296" cy="328614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215074" y="4714884"/>
            <a:ext cx="27146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Автор –составитель:                                                                                              воспитатель первой                                                                                            квалификационной                                                                            </a:t>
            </a:r>
          </a:p>
          <a:p>
            <a:pPr algn="ctr">
              <a:buFont typeface="Arial" charset="0"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категории                                                                                 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Неугодова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Е.Ю.</a:t>
            </a:r>
          </a:p>
          <a:p>
            <a:pPr algn="ctr">
              <a:buFont typeface="Arial" charset="0"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2014г.</a:t>
            </a:r>
            <a:endParaRPr lang="ru-RU" dirty="0"/>
          </a:p>
        </p:txBody>
      </p:sp>
    </p:spTree>
  </p:cSld>
  <p:clrMapOvr>
    <a:masterClrMapping/>
  </p:clrMapOvr>
  <p:transition spd="med" advClick="0" advTm="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14356"/>
            <a:ext cx="8215370" cy="53117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  Чем раньше мы будем учить детей рассказывать или пересказывать</a:t>
            </a:r>
            <a:r>
              <a:rPr lang="en-US" sz="3600" dirty="0" smtClean="0"/>
              <a:t>,</a:t>
            </a:r>
            <a:r>
              <a:rPr lang="ru-RU" sz="3600" dirty="0" smtClean="0"/>
              <a:t> используя метод мнемотехники и схемы-модели</a:t>
            </a:r>
            <a:r>
              <a:rPr lang="en-US" sz="3600" dirty="0" smtClean="0"/>
              <a:t>,</a:t>
            </a:r>
            <a:r>
              <a:rPr lang="ru-RU" sz="3600" dirty="0" smtClean="0"/>
              <a:t> тем лучше подготовим их к школе</a:t>
            </a:r>
            <a:r>
              <a:rPr lang="en-US" sz="3600" dirty="0" smtClean="0"/>
              <a:t>,</a:t>
            </a:r>
            <a:r>
              <a:rPr lang="ru-RU" sz="3600" dirty="0" smtClean="0"/>
              <a:t> так как связная речь является важным показателем умственных способностей </a:t>
            </a:r>
          </a:p>
          <a:p>
            <a:pPr>
              <a:buNone/>
            </a:pPr>
            <a:r>
              <a:rPr lang="ru-RU" sz="3600" dirty="0" smtClean="0"/>
              <a:t>    ребенка и готовности его к</a:t>
            </a:r>
          </a:p>
          <a:p>
            <a:pPr>
              <a:buNone/>
            </a:pPr>
            <a:r>
              <a:rPr lang="ru-RU" sz="3600" dirty="0" smtClean="0"/>
              <a:t>    школьному обучению.</a:t>
            </a:r>
            <a:endParaRPr lang="ru-RU" sz="3600" dirty="0"/>
          </a:p>
        </p:txBody>
      </p:sp>
      <p:pic>
        <p:nvPicPr>
          <p:cNvPr id="23555" name="Picture 3" descr="C:\Users\User\Desktop\48e63280011d2594189929c67a83be0f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298" y="2928934"/>
            <a:ext cx="2071702" cy="371475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             Спасибо за внимание!</a:t>
            </a:r>
            <a:endParaRPr lang="ru-RU" sz="4000" dirty="0"/>
          </a:p>
        </p:txBody>
      </p:sp>
      <p:pic>
        <p:nvPicPr>
          <p:cNvPr id="1027" name="Picture 3" descr="C:\Users\User\Desktop\Новая папка\07de951d1945aa7b853c9d9f9a4f441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500174"/>
            <a:ext cx="2071702" cy="4286280"/>
          </a:xfrm>
          <a:prstGeom prst="rect">
            <a:avLst/>
          </a:prstGeom>
          <a:noFill/>
        </p:spPr>
      </p:pic>
      <p:pic>
        <p:nvPicPr>
          <p:cNvPr id="1028" name="Picture 4" descr="C:\Users\User\Desktop\Новая папка\8ec4ae04244df48c2c49681d30396bc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500694" y="1928802"/>
            <a:ext cx="2428892" cy="405925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Мнемотехника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Система методов и приемов</a:t>
            </a:r>
            <a:r>
              <a:rPr lang="en-US" sz="2800" dirty="0" smtClean="0"/>
              <a:t>,</a:t>
            </a:r>
            <a:r>
              <a:rPr lang="ru-RU" sz="2800" dirty="0"/>
              <a:t> </a:t>
            </a:r>
            <a:r>
              <a:rPr lang="ru-RU" sz="2800" dirty="0" smtClean="0"/>
              <a:t>обеспечивающих эффективное запоминание</a:t>
            </a:r>
          </a:p>
          <a:p>
            <a:r>
              <a:rPr lang="ru-RU" sz="2800" dirty="0" smtClean="0"/>
              <a:t>Освоение детьми знаний об особенностях объектов  природы; об окружающем мире</a:t>
            </a:r>
          </a:p>
          <a:p>
            <a:r>
              <a:rPr lang="ru-RU" sz="2800" dirty="0" smtClean="0"/>
              <a:t>Эффективное запоминание структуры</a:t>
            </a:r>
          </a:p>
          <a:p>
            <a:r>
              <a:rPr lang="ru-RU" sz="2800" dirty="0" smtClean="0"/>
              <a:t> рассказа</a:t>
            </a:r>
          </a:p>
          <a:p>
            <a:r>
              <a:rPr lang="ru-RU" sz="2800" dirty="0" smtClean="0"/>
              <a:t>Сохранение и воспроизведение</a:t>
            </a:r>
          </a:p>
          <a:p>
            <a:r>
              <a:rPr lang="ru-RU" sz="2800" dirty="0" smtClean="0"/>
              <a:t> информации</a:t>
            </a:r>
          </a:p>
          <a:p>
            <a:r>
              <a:rPr lang="ru-RU" sz="2800" dirty="0" smtClean="0"/>
              <a:t>Развитие речи</a:t>
            </a:r>
            <a:endParaRPr lang="ru-RU" sz="2800" dirty="0"/>
          </a:p>
        </p:txBody>
      </p:sp>
      <p:pic>
        <p:nvPicPr>
          <p:cNvPr id="6145" name="Picture 1" descr="C:\Users\User\Desktop\60cb63cbc8745e5a8f7a35f03c08bd3d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3429000"/>
            <a:ext cx="2089182" cy="314327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ыноска со стрелкой вправо 8"/>
          <p:cNvSpPr/>
          <p:nvPr/>
        </p:nvSpPr>
        <p:spPr>
          <a:xfrm>
            <a:off x="642910" y="785794"/>
            <a:ext cx="3143272" cy="1785950"/>
          </a:xfrm>
          <a:prstGeom prst="rightArrowCallout">
            <a:avLst>
              <a:gd name="adj1" fmla="val 35972"/>
              <a:gd name="adj2" fmla="val 25000"/>
              <a:gd name="adj3" fmla="val 25000"/>
              <a:gd name="adj4" fmla="val 774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1.Зачитывается текст сказки и выделяются её основные части</a:t>
            </a:r>
            <a:endParaRPr lang="ru-RU" dirty="0"/>
          </a:p>
        </p:txBody>
      </p:sp>
      <p:sp>
        <p:nvSpPr>
          <p:cNvPr id="10" name="Выноска со стрелкой вниз 9"/>
          <p:cNvSpPr/>
          <p:nvPr/>
        </p:nvSpPr>
        <p:spPr>
          <a:xfrm>
            <a:off x="6143636" y="714356"/>
            <a:ext cx="2214578" cy="2357454"/>
          </a:xfrm>
          <a:prstGeom prst="downArrowCallout">
            <a:avLst>
              <a:gd name="adj1" fmla="val 30898"/>
              <a:gd name="adj2" fmla="val 25000"/>
              <a:gd name="adj3" fmla="val 25000"/>
              <a:gd name="adj4" fmla="val 721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2.Каждая часть кодируется.</a:t>
            </a:r>
            <a:endParaRPr lang="ru-RU" dirty="0"/>
          </a:p>
        </p:txBody>
      </p:sp>
      <p:sp>
        <p:nvSpPr>
          <p:cNvPr id="11" name="Выноска со стрелкой влево 10"/>
          <p:cNvSpPr/>
          <p:nvPr/>
        </p:nvSpPr>
        <p:spPr>
          <a:xfrm>
            <a:off x="5572132" y="4500570"/>
            <a:ext cx="2914664" cy="1643074"/>
          </a:xfrm>
          <a:prstGeom prst="leftArrowCallout">
            <a:avLst>
              <a:gd name="adj1" fmla="val 35714"/>
              <a:gd name="adj2" fmla="val 25000"/>
              <a:gd name="adj3" fmla="val 25000"/>
              <a:gd name="adj4" fmla="val 80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3.Делаются графические зарисовка </a:t>
            </a:r>
            <a:r>
              <a:rPr lang="ru-RU" dirty="0" err="1" smtClean="0"/>
              <a:t>мнемотаблицы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100" name="Picture 4" descr="C:\Users\User\Desktop\25a9b35d7de0f15626ca1265f4cf321c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1857364"/>
            <a:ext cx="2143140" cy="300039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42910" y="4429132"/>
            <a:ext cx="2428892" cy="1628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4.</a:t>
            </a:r>
            <a:r>
              <a:rPr lang="ru-RU" dirty="0" smtClean="0"/>
              <a:t>Пересказ сказки с опорой на </a:t>
            </a:r>
            <a:r>
              <a:rPr lang="ru-RU" dirty="0" err="1" smtClean="0"/>
              <a:t>мнемотаблицу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Мнемотехника помогает развивать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054617"/>
          </a:xfrm>
        </p:spPr>
        <p:txBody>
          <a:bodyPr>
            <a:normAutofit/>
          </a:bodyPr>
          <a:lstStyle/>
          <a:p>
            <a:pPr lvl="2">
              <a:buNone/>
            </a:pPr>
            <a:endParaRPr lang="ru-RU" sz="2800" dirty="0" smtClean="0"/>
          </a:p>
          <a:p>
            <a:r>
              <a:rPr lang="ru-RU" sz="2800" dirty="0" smtClean="0"/>
              <a:t>Ассоциативное мышление</a:t>
            </a:r>
          </a:p>
          <a:p>
            <a:r>
              <a:rPr lang="ru-RU" sz="2800" dirty="0" smtClean="0"/>
              <a:t>Зрительное слуховое внимание</a:t>
            </a:r>
          </a:p>
          <a:p>
            <a:r>
              <a:rPr lang="ru-RU" sz="2800" dirty="0" smtClean="0"/>
              <a:t>Воображение</a:t>
            </a:r>
          </a:p>
          <a:p>
            <a:r>
              <a:rPr lang="ru-RU" sz="2800" dirty="0" smtClean="0"/>
              <a:t>Зрительную и слуховую память</a:t>
            </a:r>
            <a:endParaRPr lang="ru-RU" sz="2800" dirty="0"/>
          </a:p>
        </p:txBody>
      </p:sp>
      <p:pic>
        <p:nvPicPr>
          <p:cNvPr id="3073" name="Picture 1" descr="C:\Users\User\Desktop\4bc8223d6965c5c1e2a0f74930d8e4cb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571744"/>
            <a:ext cx="2357454" cy="365444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  </a:t>
            </a:r>
            <a:r>
              <a:rPr lang="ru-RU" dirty="0" err="1" smtClean="0"/>
              <a:t>Мнемотаблицы</a:t>
            </a:r>
            <a:r>
              <a:rPr lang="ru-RU" dirty="0" smtClean="0"/>
              <a:t> используют </a:t>
            </a:r>
            <a:r>
              <a:rPr lang="ru-RU" dirty="0"/>
              <a:t>:</a:t>
            </a:r>
          </a:p>
          <a:p>
            <a:pPr>
              <a:buNone/>
            </a:pPr>
            <a:r>
              <a:rPr lang="ru-RU" dirty="0" smtClean="0"/>
              <a:t>   -для </a:t>
            </a:r>
            <a:r>
              <a:rPr lang="ru-RU" dirty="0"/>
              <a:t>обогащения словарного запаса;</a:t>
            </a:r>
          </a:p>
          <a:p>
            <a:pPr>
              <a:buNone/>
            </a:pPr>
            <a:r>
              <a:rPr lang="ru-RU" dirty="0" smtClean="0"/>
              <a:t>   - при </a:t>
            </a:r>
            <a:r>
              <a:rPr lang="ru-RU" dirty="0"/>
              <a:t>обучении составлению рассказов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  -при </a:t>
            </a:r>
            <a:r>
              <a:rPr lang="ru-RU" dirty="0"/>
              <a:t>пересказах художественной </a:t>
            </a:r>
            <a:r>
              <a:rPr lang="ru-RU" dirty="0" smtClean="0"/>
              <a:t>       литературы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 smtClean="0"/>
              <a:t>   -при </a:t>
            </a:r>
            <a:r>
              <a:rPr lang="ru-RU" dirty="0"/>
              <a:t>отгадывании и </a:t>
            </a:r>
            <a:r>
              <a:rPr lang="ru-RU" dirty="0" smtClean="0"/>
              <a:t>загадывании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/>
              <a:t>загадок;</a:t>
            </a:r>
          </a:p>
          <a:p>
            <a:pPr>
              <a:buNone/>
            </a:pPr>
            <a:r>
              <a:rPr lang="ru-RU" dirty="0"/>
              <a:t>   </a:t>
            </a:r>
            <a:r>
              <a:rPr lang="ru-RU" dirty="0" smtClean="0"/>
              <a:t>-при </a:t>
            </a:r>
            <a:r>
              <a:rPr lang="ru-RU" dirty="0"/>
              <a:t>заучивании стихов.</a:t>
            </a:r>
          </a:p>
          <a:p>
            <a:endParaRPr lang="ru-RU" dirty="0"/>
          </a:p>
        </p:txBody>
      </p:sp>
      <p:pic>
        <p:nvPicPr>
          <p:cNvPr id="2050" name="Picture 2" descr="C:\Users\User\Desktop\60cb63cbc8745e5a8f7a35f03c08bd3d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2571744"/>
            <a:ext cx="2286016" cy="400050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4291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1500166" y="107154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142844" y="571480"/>
            <a:ext cx="8086756" cy="5768997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    Рассказ по </a:t>
            </a:r>
            <a:r>
              <a:rPr lang="ru-RU" sz="2800" dirty="0" err="1" smtClean="0"/>
              <a:t>мнемотаблице</a:t>
            </a:r>
            <a:r>
              <a:rPr lang="ru-RU" sz="2800" dirty="0" smtClean="0"/>
              <a:t> «Рукавичка</a:t>
            </a:r>
            <a:r>
              <a:rPr lang="ru-RU" sz="1800" dirty="0" smtClean="0"/>
              <a:t>»</a:t>
            </a:r>
          </a:p>
          <a:p>
            <a:pPr>
              <a:buNone/>
            </a:pPr>
            <a:r>
              <a:rPr lang="ru-RU" sz="1800" dirty="0" smtClean="0"/>
              <a:t>      Ехал дед по дороге и потерял рукавичку. Холодно в лесу, и решили зверей поселиться в рукавичке, как в домике. Первая прибежала мышка, за ней зайчик с лисой, да волк с кабаном. Но увидел дед, что потерял варежку, и вернулся за ней, собачка ее нашла. А звери испугались и убежали из домика-рукавички в разные стороны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>
              <a:ea typeface="Times New Roman"/>
              <a:cs typeface="Calibri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Users\User\Desktop\8ec4ae04244df48c2c49681d30396bc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500306"/>
            <a:ext cx="2500298" cy="4143404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2357430"/>
            <a:ext cx="4429156" cy="421484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Рассказывание по </a:t>
            </a:r>
            <a:r>
              <a:rPr lang="ru-RU" sz="2800" dirty="0" err="1" smtClean="0"/>
              <a:t>мнемотаблице</a:t>
            </a:r>
            <a:r>
              <a:rPr lang="ru-RU" sz="2800" dirty="0" smtClean="0"/>
              <a:t> « Осень»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472518" cy="49831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     Наступила осень, пришла осень. Педагог. А какими словами можно закончить рассказ? Дети. Я люблю осень, потому что... Педагог. А сейчас давайте нашему зайчику расскажем все, что мы знаем про осень. В этом нам поможет наша по­мощница-таблица.</a:t>
            </a:r>
          </a:p>
          <a:p>
            <a:pPr>
              <a:buNone/>
            </a:pPr>
            <a:r>
              <a:rPr lang="ru-RU" sz="1800" dirty="0" smtClean="0"/>
              <a:t> </a:t>
            </a:r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20483" name="Picture 3" descr="C:\Users\User\Desktop\07de951d1945aa7b853c9d9f9a4f441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286512" y="2071678"/>
            <a:ext cx="2214578" cy="4286280"/>
          </a:xfrm>
          <a:prstGeom prst="rect">
            <a:avLst/>
          </a:prstGeom>
          <a:noFill/>
        </p:spPr>
      </p:pic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714620"/>
            <a:ext cx="4572032" cy="277177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Заучивание стихов с использованием приемов мнемотехники</a:t>
            </a:r>
            <a:r>
              <a:rPr lang="ru-RU" sz="1800" dirty="0" smtClean="0"/>
              <a:t> </a:t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78592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1800" dirty="0" smtClean="0"/>
              <a:t>Наша Таня громко плачет: </a:t>
            </a:r>
          </a:p>
          <a:p>
            <a:pPr>
              <a:buNone/>
            </a:pPr>
            <a:r>
              <a:rPr lang="ru-RU" sz="1800" dirty="0" smtClean="0"/>
              <a:t>Уронила в речку мячик.</a:t>
            </a:r>
          </a:p>
          <a:p>
            <a:pPr>
              <a:buNone/>
            </a:pPr>
            <a:r>
              <a:rPr lang="ru-RU" sz="1800" dirty="0" smtClean="0"/>
              <a:t> Тише, Танечка, не плачь,</a:t>
            </a:r>
          </a:p>
          <a:p>
            <a:pPr>
              <a:buNone/>
            </a:pPr>
            <a:r>
              <a:rPr lang="ru-RU" sz="1800" dirty="0" smtClean="0"/>
              <a:t> Не утонет в речке мяч.</a:t>
            </a:r>
          </a:p>
          <a:p>
            <a:pPr>
              <a:buNone/>
            </a:pPr>
            <a:r>
              <a:rPr lang="ru-RU" sz="1800" dirty="0" smtClean="0"/>
              <a:t>                                 А. </a:t>
            </a:r>
            <a:r>
              <a:rPr lang="ru-RU" sz="1800" dirty="0" err="1" smtClean="0"/>
              <a:t>Барто</a:t>
            </a:r>
            <a:endParaRPr lang="ru-RU" sz="1800" dirty="0" smtClean="0"/>
          </a:p>
          <a:p>
            <a:endParaRPr lang="ru-RU" dirty="0"/>
          </a:p>
        </p:txBody>
      </p:sp>
      <p:pic>
        <p:nvPicPr>
          <p:cNvPr id="21506" name="Picture 2" descr="C:\Users\User\Desktop\4bc8223d6965c5c1e2a0f74930d8e4cb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214686"/>
            <a:ext cx="2314554" cy="3000386"/>
          </a:xfrm>
          <a:prstGeom prst="rect">
            <a:avLst/>
          </a:prstGeom>
          <a:noFill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2500306"/>
            <a:ext cx="4500594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Загадывание загадок с использованием приемов мнемотехники </a:t>
            </a:r>
            <a:r>
              <a:rPr lang="ru-RU" sz="1600" dirty="0" smtClean="0"/>
              <a:t> </a:t>
            </a:r>
            <a:r>
              <a:rPr lang="ru-RU" sz="2800" dirty="0" err="1" smtClean="0"/>
              <a:t>мнемотаблицы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>
              <a:buNone/>
            </a:pPr>
            <a:r>
              <a:rPr lang="ru-RU" sz="1800" dirty="0" smtClean="0"/>
              <a:t>«Сидит дед во сто шуб одет</a:t>
            </a:r>
            <a:r>
              <a:rPr lang="en-US" sz="1800" dirty="0" smtClean="0"/>
              <a:t>,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Кто его раздевает</a:t>
            </a:r>
            <a:r>
              <a:rPr lang="en-US" sz="1800" dirty="0" smtClean="0"/>
              <a:t>,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Тот слезы проливает»</a:t>
            </a:r>
            <a:endParaRPr lang="en-US" sz="18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2530" name="Picture 2" descr="C:\Users\User\Desktop\627b1f519e0a95ad49fb9b19eabfa80a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3286124"/>
            <a:ext cx="2115127" cy="2908300"/>
          </a:xfrm>
          <a:prstGeom prst="rect">
            <a:avLst/>
          </a:prstGeom>
          <a:noFill/>
        </p:spPr>
      </p:pic>
      <p:pic>
        <p:nvPicPr>
          <p:cNvPr id="22533" name="Picture 5" descr="C:\Users\User\Desktop\доу\мнемотехники\onions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571744"/>
            <a:ext cx="4143404" cy="22145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355</Words>
  <PresentationFormat>Экран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МБДОУ д.с. « Лукоморье»  с. Карамышево   ИСПОЛЬЗОВАНИЕ МНЕМОТЕХНИКИ В РАЗВИТИИ РЕЧИ ДЕТЕЙ</vt:lpstr>
      <vt:lpstr>Мнемотехника</vt:lpstr>
      <vt:lpstr>Слайд 3</vt:lpstr>
      <vt:lpstr>Мнемотехника помогает развивать</vt:lpstr>
      <vt:lpstr>Слайд 5</vt:lpstr>
      <vt:lpstr>Слайд 6</vt:lpstr>
      <vt:lpstr>Рассказывание по мнемотаблице « Осень»</vt:lpstr>
      <vt:lpstr>Заучивание стихов с использованием приемов мнемотехники  </vt:lpstr>
      <vt:lpstr>Загадывание загадок с использованием приемов мнемотехники  мнемотаблицы 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МНЕМОТЕХНИКИ В РАЗВИТИИ РЕЧИ ДЕТЕЙ</dc:title>
  <dc:creator>User</dc:creator>
  <cp:lastModifiedBy>User</cp:lastModifiedBy>
  <cp:revision>32</cp:revision>
  <dcterms:created xsi:type="dcterms:W3CDTF">2014-01-25T14:19:32Z</dcterms:created>
  <dcterms:modified xsi:type="dcterms:W3CDTF">2014-03-26T14:59:28Z</dcterms:modified>
</cp:coreProperties>
</file>